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BOARD" initials="M" lastIdx="1" clrIdx="0">
    <p:extLst>
      <p:ext uri="{19B8F6BF-5375-455C-9EA6-DF929625EA0E}">
        <p15:presenceInfo xmlns:p15="http://schemas.microsoft.com/office/powerpoint/2012/main" userId="MICROBO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6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9" y="5654314"/>
            <a:ext cx="6142371" cy="84039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569496" y="185285"/>
            <a:ext cx="468830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400" b="1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Grupo Delta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Projeto integrador transversal: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u="none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Chave de retenção para cilindro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Prof. Cliente: Felix Strottmann</a:t>
            </a: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Prof. Orientador: Alexandre Zaramela</a:t>
            </a:r>
          </a:p>
          <a:p>
            <a:pPr algn="l"/>
            <a:r>
              <a:rPr lang="pt-BR" sz="2400" b="1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Nomes dos integrantes:</a:t>
            </a:r>
          </a:p>
          <a:p>
            <a:pPr algn="l"/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Christian Arilio Bezerra de Queiroz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Lucas Sergio de Oliveira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Mayara Carolina Ferreira de Lima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Márcio Siqueira Pereira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Karen Roithmeier Rodrigues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Paulo Henrique Conceição Dias</a:t>
            </a:r>
            <a:endParaRPr lang="pt-BR" sz="2400" b="0" dirty="0">
              <a:latin typeface="Arial Narrow" panose="020B0606020202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61747" y="449980"/>
            <a:ext cx="5112543" cy="46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12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754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25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135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876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06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67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06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30/06/2020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64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02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7.png"/><Relationship Id="rId5" Type="http://schemas.openxmlformats.org/officeDocument/2006/relationships/image" Target="../media/image32.png"/><Relationship Id="rId10" Type="http://schemas.openxmlformats.org/officeDocument/2006/relationships/image" Target="../media/image36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6.png"/><Relationship Id="rId7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jpe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tografica.ufpr.br/portal/wp-content/uploads/2015/09/AULA-04-TOR%C3%87%C3%83O.pdf" TargetMode="External"/><Relationship Id="rId2" Type="http://schemas.openxmlformats.org/officeDocument/2006/relationships/hyperlink" Target="https://github.com/lucaskkergg/proj_int_1_sem_2020_grupo_d_manu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civilnet.com/dicionario/o-que-e-modulo-de-resistencia.html" TargetMode="External"/><Relationship Id="rId5" Type="http://schemas.openxmlformats.org/officeDocument/2006/relationships/hyperlink" Target="https://www.azom.com/article.aspx?ArticleID=6744" TargetMode="External"/><Relationship Id="rId4" Type="http://schemas.openxmlformats.org/officeDocument/2006/relationships/hyperlink" Target="https://www.youtube.com/watch?v=cYZEnVjWnoU&amp;t=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8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21BCE3-1BD2-4D1B-BE1C-FED976B8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244" y="3103103"/>
            <a:ext cx="2715444" cy="1016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3C30CF-B38C-4EBF-BA2E-7DB47FB0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44" y="1639596"/>
            <a:ext cx="2715447" cy="558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99378D8-78D2-424C-950D-5D55750B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244" y="2372629"/>
            <a:ext cx="2715447" cy="558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8C5A23B-76AC-4B33-B4D9-07F20FFC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244" y="4298091"/>
            <a:ext cx="3740565" cy="1882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F3BEE0-51CF-4BE3-995E-C3A8D4AA3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83" y="5353974"/>
            <a:ext cx="2615274" cy="8265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38" y="1639596"/>
            <a:ext cx="4151736" cy="4540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391161" y="468785"/>
            <a:ext cx="113283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Arial Narrow" panose="020B0606020202030204" pitchFamily="34" charset="0"/>
              </a:rPr>
              <a:t>Cálculo de torção em barras de seção transversal não circular (torção no dente)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C981247-09E6-42BA-A8B1-DE76C9421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484" y="1639596"/>
            <a:ext cx="2615273" cy="317568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8986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15735" y="279555"/>
            <a:ext cx="1036052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Cálculo de flexão em barras de seção circular (tensão na haste)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2" y="1159776"/>
            <a:ext cx="4378195" cy="22743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AA97E0-3518-49C3-92FD-613CEB50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07" y="4877369"/>
            <a:ext cx="3804257" cy="16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851D82-540E-4DCA-9850-B85F05BF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3" y="3443343"/>
            <a:ext cx="1197096" cy="8123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1FA3E1-8BB1-4863-B9CF-54A0FB6A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67" y="3430091"/>
            <a:ext cx="1197096" cy="8123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40E5E24-461D-44DC-BC5B-3301605CB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632" y="5003383"/>
            <a:ext cx="2406761" cy="1004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498" y="4877369"/>
            <a:ext cx="3997643" cy="169977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573364" y="1116677"/>
            <a:ext cx="2740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1 – Referência com o centro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0DCB0D-EDCB-40FE-900F-CCC8CE3EC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577" y="3471185"/>
            <a:ext cx="2510614" cy="1225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tângulo 14"/>
          <p:cNvSpPr/>
          <p:nvPr/>
        </p:nvSpPr>
        <p:spPr>
          <a:xfrm>
            <a:off x="6628713" y="3028240"/>
            <a:ext cx="2629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2 – Referência com a haste 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004AEC-7991-4040-8DE4-358B5B836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577" y="1557211"/>
            <a:ext cx="2510614" cy="1354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41E02AF-9F10-4958-B4CD-937F9F00F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607" y="3520888"/>
            <a:ext cx="1895475" cy="6572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1B310CC-E53A-4D48-A814-9457C43C9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632" y="1594435"/>
            <a:ext cx="2406761" cy="248927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84882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3D7123-6E25-4E81-8147-B3572C58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03" y="1393216"/>
            <a:ext cx="3120713" cy="140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52CC91-5E67-4409-B970-958DD907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74" y="2876095"/>
            <a:ext cx="4796573" cy="17083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4DE173-256D-4DC2-BA47-C589193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6" y="4676054"/>
            <a:ext cx="3201385" cy="1742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FF9C73-264F-443C-9D90-BE4524EC1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561" y="4678915"/>
            <a:ext cx="3201385" cy="1742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927" y="2146664"/>
            <a:ext cx="2972070" cy="2463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505C57-B2AE-4D52-9DAF-00489B241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82" y="5168270"/>
            <a:ext cx="2971415" cy="12399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6497" y="502797"/>
            <a:ext cx="1063752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torção em barras de seção circular (torção no cilindro da chave)</a:t>
            </a:r>
            <a:endParaRPr lang="pt-BR" sz="2800" b="1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346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577" y="1475818"/>
            <a:ext cx="4605547" cy="2838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DC2236-87AB-4980-9F26-FE1B702E9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366" y="4861016"/>
            <a:ext cx="2783617" cy="1259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3440735" y="471678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margem de segurança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0" y="3216888"/>
            <a:ext cx="3459268" cy="108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C1E0B5-F806-4E35-8353-6873DF5C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0" y="1489886"/>
            <a:ext cx="3459268" cy="108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FFA224B-4AD4-4E8E-9707-3783CD07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366" y="3387007"/>
            <a:ext cx="2783615" cy="92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89972D-1053-4848-AF45-5E192D04E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576" y="4861016"/>
            <a:ext cx="4605547" cy="1259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4CF3B1D-3355-45B7-B32F-6D33BF414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365" y="1475818"/>
            <a:ext cx="2783615" cy="17727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35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7563" y="1473252"/>
            <a:ext cx="3366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Observando CMM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Modelando croquis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Acompanhamento em aula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1° Protótipo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Otimização ergométrica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Alivio de massa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0F270C-15B0-48BE-9E9D-CD59A2CC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93" y="1905540"/>
            <a:ext cx="1747990" cy="12023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9F30EB-EEA1-403A-A62E-46A31A6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37" y="1905540"/>
            <a:ext cx="1563117" cy="15043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FB33FC-61FE-4706-A559-49E402FA9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698" y="1905540"/>
            <a:ext cx="1731678" cy="1172749"/>
          </a:xfrm>
          <a:prstGeom prst="rect">
            <a:avLst/>
          </a:prstGeom>
        </p:spPr>
      </p:pic>
      <p:pic>
        <p:nvPicPr>
          <p:cNvPr id="6" name="Espaço Reservado para Conteúdo 11">
            <a:extLst>
              <a:ext uri="{FF2B5EF4-FFF2-40B4-BE49-F238E27FC236}">
                <a16:creationId xmlns:a16="http://schemas.microsoft.com/office/drawing/2014/main" id="{86B630FE-D8BB-47F9-B4CD-249CAD0C74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87" y="3857178"/>
            <a:ext cx="1731677" cy="1666574"/>
          </a:xfrm>
          <a:prstGeom prst="rect">
            <a:avLst/>
          </a:prstGeom>
        </p:spPr>
      </p:pic>
      <p:pic>
        <p:nvPicPr>
          <p:cNvPr id="7" name="Imagem 6" descr="Uma imagem contendo peças de metal&#10;&#10;Descrição gerada automaticamente">
            <a:extLst>
              <a:ext uri="{FF2B5EF4-FFF2-40B4-BE49-F238E27FC236}">
                <a16:creationId xmlns:a16="http://schemas.microsoft.com/office/drawing/2014/main" id="{99042EEA-2EBA-456A-8FD9-416D05F20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971" y="3857178"/>
            <a:ext cx="1731678" cy="11727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71547B-2DF1-4024-95AE-B4A1BDF6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37" y="3735410"/>
            <a:ext cx="1858203" cy="17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55D64A-8CAA-41B6-ACB3-0C8FB9865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658" y="1905540"/>
            <a:ext cx="1994937" cy="1351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A55FB9A-2619-4DD8-8D4C-C2127B7F9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7691" y="3857178"/>
            <a:ext cx="1731676" cy="166657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217626" y="563969"/>
            <a:ext cx="5847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6 – Evolução do projeto e Trade-Off</a:t>
            </a:r>
          </a:p>
        </p:txBody>
      </p:sp>
    </p:spTree>
    <p:extLst>
      <p:ext uri="{BB962C8B-B14F-4D97-AF65-F5344CB8AC3E}">
        <p14:creationId xmlns:p14="http://schemas.microsoft.com/office/powerpoint/2010/main" val="429134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514193"/>
            <a:ext cx="11232218" cy="581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4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81" y="1308667"/>
            <a:ext cx="5376856" cy="4857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00373" y="368403"/>
            <a:ext cx="3632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7 – Resultado Final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12825" b="11553"/>
          <a:stretch/>
        </p:blipFill>
        <p:spPr>
          <a:xfrm>
            <a:off x="539881" y="1308667"/>
            <a:ext cx="5376855" cy="48577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3731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384305" y="574155"/>
            <a:ext cx="277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8 - Conclusão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750839" y="1337981"/>
            <a:ext cx="70067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</a:rPr>
              <a:t>* Desafio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Trabalho em equipe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Desenvolvimento interpessoal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Aprendizado na prática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Produto final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36" y="4948740"/>
            <a:ext cx="8562975" cy="117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3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6DC4A09-E07D-4406-9E40-4149C5EB3AD1}"/>
              </a:ext>
            </a:extLst>
          </p:cNvPr>
          <p:cNvSpPr/>
          <p:nvPr/>
        </p:nvSpPr>
        <p:spPr>
          <a:xfrm>
            <a:off x="4865569" y="419410"/>
            <a:ext cx="277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Referências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863C49-04F3-41FC-9385-4221E1ED517E}"/>
              </a:ext>
            </a:extLst>
          </p:cNvPr>
          <p:cNvSpPr/>
          <p:nvPr/>
        </p:nvSpPr>
        <p:spPr>
          <a:xfrm>
            <a:off x="2750839" y="1337981"/>
            <a:ext cx="700677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 Narrow" panose="020B0606020202030204" pitchFamily="34" charset="0"/>
              </a:rPr>
              <a:t>Link do GitHub</a:t>
            </a:r>
          </a:p>
          <a:p>
            <a:r>
              <a:rPr lang="pt-BR" dirty="0">
                <a:latin typeface="Arial Narrow" panose="020B0606020202030204" pitchFamily="34" charset="0"/>
                <a:hlinkClick r:id="rId2"/>
              </a:rPr>
              <a:t>https://github.com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Torção em barras de seção transversal não circular</a:t>
            </a:r>
          </a:p>
          <a:p>
            <a:r>
              <a:rPr lang="pt-BR" dirty="0">
                <a:latin typeface="Arial Narrow" panose="020B0606020202030204" pitchFamily="34" charset="0"/>
                <a:hlinkClick r:id="rId3"/>
              </a:rPr>
              <a:t>http://www.cartografica.ufpr.br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Flexão em seção circular</a:t>
            </a:r>
          </a:p>
          <a:p>
            <a:r>
              <a:rPr lang="pt-BR" dirty="0">
                <a:latin typeface="Arial Narrow" panose="020B0606020202030204" pitchFamily="34" charset="0"/>
                <a:hlinkClick r:id="rId4"/>
              </a:rPr>
              <a:t>https://www.youtube.com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Propriedades do aço 6150</a:t>
            </a:r>
          </a:p>
          <a:p>
            <a:r>
              <a:rPr lang="pt-BR" dirty="0">
                <a:latin typeface="Arial Narrow" panose="020B0606020202030204" pitchFamily="34" charset="0"/>
                <a:hlinkClick r:id="rId5"/>
              </a:rPr>
              <a:t>https://www.azom.com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Módulo resistente</a:t>
            </a:r>
          </a:p>
          <a:p>
            <a:r>
              <a:rPr lang="pt-BR" dirty="0">
                <a:latin typeface="Arial Narrow" panose="020B0606020202030204" pitchFamily="34" charset="0"/>
                <a:hlinkClick r:id="rId6"/>
              </a:rPr>
              <a:t>https://www.ecivilnet.com</a:t>
            </a:r>
            <a:endParaRPr lang="pt-BR" dirty="0">
              <a:latin typeface="Arial Narrow" panose="020B0606020202030204" pitchFamily="34" charset="0"/>
            </a:endParaRP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0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77606" y="733921"/>
            <a:ext cx="1748212" cy="517359"/>
          </a:xfrm>
        </p:spPr>
        <p:txBody>
          <a:bodyPr>
            <a:noAutofit/>
          </a:bodyPr>
          <a:lstStyle/>
          <a:p>
            <a:r>
              <a:rPr lang="pt-BR" sz="3600" dirty="0"/>
              <a:t>Sumário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169" y="2261937"/>
            <a:ext cx="5583134" cy="2736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4206" y="1852864"/>
            <a:ext cx="4343400" cy="381158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Projeto Integrador Transversal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Ferramenta e sua necessidade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Desenho dimensional da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Material escolhido para 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Desenvolvimento analítico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Evolução do projeto e Trade-Off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Resultado Final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Conclusão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79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79630" y="1734298"/>
            <a:ext cx="41761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Arial Narrow" panose="020B0606020202030204" pitchFamily="34" charset="0"/>
              </a:rPr>
              <a:t>* Objetivo do 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Grupos participantes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Ferramentas dos grupos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Ferramenta do grupo Delta</a:t>
            </a:r>
          </a:p>
          <a:p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53305"/>
          <a:stretch/>
        </p:blipFill>
        <p:spPr>
          <a:xfrm>
            <a:off x="4955751" y="4333249"/>
            <a:ext cx="5245768" cy="9357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3777" r="1" b="14302"/>
          <a:stretch/>
        </p:blipFill>
        <p:spPr>
          <a:xfrm>
            <a:off x="8650706" y="1588954"/>
            <a:ext cx="2153653" cy="274429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79630" y="797297"/>
            <a:ext cx="5270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1 - Projeto Integrador Universal</a:t>
            </a:r>
          </a:p>
        </p:txBody>
      </p:sp>
      <p:sp>
        <p:nvSpPr>
          <p:cNvPr id="8" name="Retângulo 7"/>
          <p:cNvSpPr/>
          <p:nvPr/>
        </p:nvSpPr>
        <p:spPr>
          <a:xfrm>
            <a:off x="8138795" y="1012740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latin typeface="Arial Narrow" panose="020B0606020202030204" pitchFamily="34" charset="0"/>
              </a:rPr>
              <a:t>Chave de retenção para cilindro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CB6D3D3-3C68-47F7-AA3A-D130E3DF8A45}"/>
              </a:ext>
            </a:extLst>
          </p:cNvPr>
          <p:cNvSpPr/>
          <p:nvPr/>
        </p:nvSpPr>
        <p:spPr>
          <a:xfrm>
            <a:off x="4831218" y="5420578"/>
            <a:ext cx="5370301" cy="10020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514185AB-2E92-4585-946D-56E7DB043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522" y="5335284"/>
            <a:ext cx="5613600" cy="12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9" y="1868905"/>
            <a:ext cx="5715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77" y="309260"/>
            <a:ext cx="4644191" cy="612775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80851" y="692196"/>
            <a:ext cx="562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Perna do Trem de Pouso Principal</a:t>
            </a:r>
          </a:p>
        </p:txBody>
      </p:sp>
      <p:cxnSp>
        <p:nvCxnSpPr>
          <p:cNvPr id="11" name="Conector de seta reta 10"/>
          <p:cNvCxnSpPr>
            <a:endCxn id="4" idx="3"/>
          </p:cNvCxnSpPr>
          <p:nvPr/>
        </p:nvCxnSpPr>
        <p:spPr>
          <a:xfrm flipH="1">
            <a:off x="6703199" y="890337"/>
            <a:ext cx="2079854" cy="94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92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737936" y="5593080"/>
            <a:ext cx="6024407" cy="7196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6" y="1785262"/>
            <a:ext cx="2871537" cy="3466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627" y="3777916"/>
            <a:ext cx="3706473" cy="25347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06" y="1785261"/>
            <a:ext cx="2871537" cy="3466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737933" y="5611391"/>
            <a:ext cx="6024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Utilizando a chave de retenção do cilindro de alta pressão 50400 aperte a porca (4-480) (Torque de aperto: 20 N.m (14 lbf.ft).</a:t>
            </a:r>
          </a:p>
        </p:txBody>
      </p:sp>
      <p:sp>
        <p:nvSpPr>
          <p:cNvPr id="8" name="Retângulo 7"/>
          <p:cNvSpPr/>
          <p:nvPr/>
        </p:nvSpPr>
        <p:spPr>
          <a:xfrm>
            <a:off x="737937" y="257128"/>
            <a:ext cx="6024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2 - Ferramenta e suas necessidades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4628" y="963823"/>
            <a:ext cx="3706473" cy="2669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tângulo 11"/>
          <p:cNvSpPr/>
          <p:nvPr/>
        </p:nvSpPr>
        <p:spPr>
          <a:xfrm>
            <a:off x="1354375" y="963823"/>
            <a:ext cx="4791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Chave de retenção para cilindro (470)</a:t>
            </a:r>
            <a:endParaRPr lang="pt-BR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553837" y="318682"/>
            <a:ext cx="4128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dirty="0" err="1">
                <a:latin typeface="Arial Narrow" panose="020B0606020202030204" pitchFamily="34" charset="0"/>
              </a:rPr>
              <a:t>Component</a:t>
            </a: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400" b="1" dirty="0" err="1">
                <a:latin typeface="Arial Narrow" panose="020B0606020202030204" pitchFamily="34" charset="0"/>
              </a:rPr>
              <a:t>Maintenance</a:t>
            </a:r>
            <a:r>
              <a:rPr lang="pt-BR" sz="2400" b="1" dirty="0">
                <a:latin typeface="Arial Narrow" panose="020B0606020202030204" pitchFamily="34" charset="0"/>
              </a:rPr>
              <a:t> Manual</a:t>
            </a:r>
          </a:p>
        </p:txBody>
      </p:sp>
      <p:cxnSp>
        <p:nvCxnSpPr>
          <p:cNvPr id="10" name="Conector de seta reta 9"/>
          <p:cNvCxnSpPr/>
          <p:nvPr/>
        </p:nvCxnSpPr>
        <p:spPr>
          <a:xfrm flipH="1" flipV="1">
            <a:off x="6039853" y="1279619"/>
            <a:ext cx="1724775" cy="6177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endCxn id="6" idx="3"/>
          </p:cNvCxnSpPr>
          <p:nvPr/>
        </p:nvCxnSpPr>
        <p:spPr>
          <a:xfrm flipH="1">
            <a:off x="6762342" y="5934556"/>
            <a:ext cx="128678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34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24107" y="143834"/>
            <a:ext cx="6543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3 – Desenho dimensional da ferramenta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E7A906-A335-478E-A184-92C1538E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73" y="781617"/>
            <a:ext cx="8313045" cy="5857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1912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84614" y="307391"/>
            <a:ext cx="6601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4 – Material escolhido para a ferramenta</a:t>
            </a:r>
          </a:p>
        </p:txBody>
      </p:sp>
      <p:sp>
        <p:nvSpPr>
          <p:cNvPr id="3" name="Retângulo 2"/>
          <p:cNvSpPr/>
          <p:nvPr/>
        </p:nvSpPr>
        <p:spPr>
          <a:xfrm>
            <a:off x="375384" y="719175"/>
            <a:ext cx="79384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800" b="1" dirty="0">
                <a:latin typeface="Arial Narrow" panose="020B0606020202030204" pitchFamily="34" charset="0"/>
              </a:rPr>
              <a:t>Aço Cromo – Vanádio SAE 6150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 Observação de ferramentas em ambiente de trabalho;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*Pesquisa de materiais de ferramentas de aperto existentes no mercado;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 Cromo oferece dureza e proteção contra oxidação;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*Vanádio proporciona resistência ao desgaste.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4" y="4389743"/>
            <a:ext cx="6427345" cy="206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49" b="51051"/>
          <a:stretch/>
        </p:blipFill>
        <p:spPr>
          <a:xfrm>
            <a:off x="7027752" y="3669632"/>
            <a:ext cx="4716699" cy="27867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386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4144" y="1233697"/>
            <a:ext cx="63921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tensão de esmagamento na superfície de contato entre a ferramenta e o cilindro;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torção em barras de seção transversal não circular (torção no dente);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flexão em barras de seção circular (tensão na haste);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torção em barras de seção circular       (torção no cilindro da chave);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margem de segurança.</a:t>
            </a:r>
          </a:p>
          <a:p>
            <a:endParaRPr lang="pt-BR" sz="24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86" y="2401765"/>
            <a:ext cx="5113320" cy="3151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ângulo 3"/>
          <p:cNvSpPr/>
          <p:nvPr/>
        </p:nvSpPr>
        <p:spPr>
          <a:xfrm>
            <a:off x="3425277" y="396446"/>
            <a:ext cx="499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5 – Desenvolvimento analítico</a:t>
            </a:r>
          </a:p>
        </p:txBody>
      </p:sp>
    </p:spTree>
    <p:extLst>
      <p:ext uri="{BB962C8B-B14F-4D97-AF65-F5344CB8AC3E}">
        <p14:creationId xmlns:p14="http://schemas.microsoft.com/office/powerpoint/2010/main" val="2388337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54143" y="756842"/>
            <a:ext cx="9775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tensão de esmagamento na superfície de contato entre a ferramenta e o cilindro</a:t>
            </a:r>
            <a:r>
              <a:rPr lang="pt-BR" sz="3200" b="1" dirty="0">
                <a:latin typeface="Arial Narrow" panose="020B0606020202030204" pitchFamily="34" charset="0"/>
              </a:rPr>
              <a:t> </a:t>
            </a:r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6" y="2483812"/>
            <a:ext cx="5087647" cy="3734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2483813"/>
            <a:ext cx="1923407" cy="199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6141720" y="4740592"/>
            <a:ext cx="208788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T = Torque [Nm]</a:t>
            </a:r>
          </a:p>
          <a:p>
            <a:r>
              <a:rPr lang="pt-BR" dirty="0"/>
              <a:t>t = Tensão [N/mm²]</a:t>
            </a:r>
          </a:p>
          <a:p>
            <a:r>
              <a:rPr lang="pt-BR" dirty="0"/>
              <a:t>F = Força [N]</a:t>
            </a:r>
          </a:p>
          <a:p>
            <a:r>
              <a:rPr lang="pt-BR" dirty="0"/>
              <a:t>A = Área [m²]</a:t>
            </a:r>
          </a:p>
          <a:p>
            <a:r>
              <a:rPr lang="pt-BR" dirty="0"/>
              <a:t>b = Braço [m]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483812"/>
            <a:ext cx="2625963" cy="225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90344"/>
            <a:ext cx="2625963" cy="82757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20236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1835</TotalTime>
  <Words>449</Words>
  <Application>Microsoft Office PowerPoint</Application>
  <PresentationFormat>Widescreen</PresentationFormat>
  <Paragraphs>86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Arial Narrow</vt:lpstr>
      <vt:lpstr>Calibri</vt:lpstr>
      <vt:lpstr>Symbol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MICROBOARD</dc:creator>
  <cp:lastModifiedBy>LUCAS OLIVEIRA</cp:lastModifiedBy>
  <cp:revision>42</cp:revision>
  <dcterms:created xsi:type="dcterms:W3CDTF">2020-06-22T20:38:09Z</dcterms:created>
  <dcterms:modified xsi:type="dcterms:W3CDTF">2020-07-01T00:02:27Z</dcterms:modified>
</cp:coreProperties>
</file>